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257" r:id="rId2"/>
    <p:sldId id="416" r:id="rId3"/>
    <p:sldId id="347" r:id="rId4"/>
    <p:sldId id="351" r:id="rId5"/>
    <p:sldId id="352" r:id="rId6"/>
    <p:sldId id="353" r:id="rId7"/>
    <p:sldId id="349" r:id="rId8"/>
    <p:sldId id="350" r:id="rId9"/>
    <p:sldId id="354" r:id="rId10"/>
    <p:sldId id="360" r:id="rId11"/>
    <p:sldId id="361" r:id="rId12"/>
    <p:sldId id="362" r:id="rId13"/>
    <p:sldId id="363" r:id="rId14"/>
    <p:sldId id="364" r:id="rId15"/>
    <p:sldId id="366" r:id="rId16"/>
    <p:sldId id="368" r:id="rId17"/>
    <p:sldId id="365" r:id="rId18"/>
    <p:sldId id="367" r:id="rId19"/>
    <p:sldId id="369" r:id="rId20"/>
    <p:sldId id="370" r:id="rId21"/>
    <p:sldId id="371" r:id="rId22"/>
    <p:sldId id="372" r:id="rId23"/>
    <p:sldId id="374" r:id="rId24"/>
    <p:sldId id="373" r:id="rId25"/>
    <p:sldId id="375" r:id="rId26"/>
    <p:sldId id="376" r:id="rId27"/>
    <p:sldId id="380" r:id="rId28"/>
    <p:sldId id="378" r:id="rId29"/>
    <p:sldId id="379" r:id="rId30"/>
    <p:sldId id="382" r:id="rId31"/>
    <p:sldId id="377" r:id="rId32"/>
    <p:sldId id="381" r:id="rId33"/>
    <p:sldId id="383" r:id="rId34"/>
    <p:sldId id="384" r:id="rId35"/>
    <p:sldId id="385" r:id="rId36"/>
    <p:sldId id="386" r:id="rId37"/>
    <p:sldId id="387" r:id="rId38"/>
    <p:sldId id="388" r:id="rId39"/>
    <p:sldId id="389" r:id="rId40"/>
    <p:sldId id="390" r:id="rId41"/>
    <p:sldId id="391" r:id="rId42"/>
    <p:sldId id="392" r:id="rId43"/>
    <p:sldId id="393" r:id="rId44"/>
    <p:sldId id="394" r:id="rId45"/>
    <p:sldId id="395" r:id="rId46"/>
    <p:sldId id="396" r:id="rId47"/>
    <p:sldId id="397" r:id="rId48"/>
    <p:sldId id="398" r:id="rId49"/>
    <p:sldId id="399" r:id="rId50"/>
    <p:sldId id="400" r:id="rId51"/>
    <p:sldId id="403" r:id="rId52"/>
    <p:sldId id="404" r:id="rId53"/>
    <p:sldId id="405" r:id="rId54"/>
    <p:sldId id="406" r:id="rId55"/>
    <p:sldId id="401" r:id="rId56"/>
    <p:sldId id="402" r:id="rId57"/>
    <p:sldId id="409" r:id="rId58"/>
    <p:sldId id="407" r:id="rId59"/>
    <p:sldId id="408" r:id="rId60"/>
    <p:sldId id="410" r:id="rId61"/>
    <p:sldId id="411" r:id="rId62"/>
    <p:sldId id="413" r:id="rId63"/>
    <p:sldId id="414" r:id="rId64"/>
    <p:sldId id="415" r:id="rId65"/>
    <p:sldId id="412" r:id="rId66"/>
    <p:sldId id="417" r:id="rId67"/>
    <p:sldId id="418" r:id="rId68"/>
    <p:sldId id="420" r:id="rId69"/>
    <p:sldId id="419" r:id="rId70"/>
    <p:sldId id="421" r:id="rId71"/>
    <p:sldId id="424" r:id="rId72"/>
    <p:sldId id="425" r:id="rId73"/>
    <p:sldId id="422" r:id="rId74"/>
    <p:sldId id="426" r:id="rId75"/>
    <p:sldId id="427" r:id="rId76"/>
    <p:sldId id="428" r:id="rId77"/>
    <p:sldId id="429" r:id="rId78"/>
    <p:sldId id="423" r:id="rId79"/>
    <p:sldId id="356" r:id="rId80"/>
    <p:sldId id="355" r:id="rId81"/>
    <p:sldId id="357" r:id="rId82"/>
    <p:sldId id="430" r:id="rId83"/>
    <p:sldId id="348" r:id="rId84"/>
    <p:sldId id="345" r:id="rId85"/>
    <p:sldId id="346" r:id="rId8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4644" autoAdjust="0"/>
  </p:normalViewPr>
  <p:slideViewPr>
    <p:cSldViewPr>
      <p:cViewPr>
        <p:scale>
          <a:sx n="75" d="100"/>
          <a:sy n="75" d="100"/>
        </p:scale>
        <p:origin x="-1181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8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B40AFB2D-76DB-4E3E-A108-A93659CF1608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9A21A86-9FFB-4C48-8DBA-73E907CCC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16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090C8F-B673-4555-A522-4F240534518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SC</a:t>
            </a:r>
            <a:r>
              <a:rPr lang="en-US" baseline="0" dirty="0" smtClean="0"/>
              <a:t> within a given 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One-and-two</a:t>
            </a:r>
            <a:r>
              <a:rPr lang="en-US" baseline="0" dirty="0" smtClean="0"/>
              <a:t> is not one of the enumerated arrangements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Cadency is the separation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42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Lion passant, rampant, sejant affronty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Lion passant, couchant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Palewse</a:t>
            </a:r>
            <a:r>
              <a:rPr lang="en-US" dirty="0" smtClean="0"/>
              <a:t>, fesswise, palewise inverted</a:t>
            </a:r>
          </a:p>
          <a:p>
            <a:endParaRPr lang="en-US" dirty="0" smtClean="0"/>
          </a:p>
          <a:p>
            <a:r>
              <a:rPr lang="en-US" dirty="0" smtClean="0"/>
              <a:t>Why not place trumpets</a:t>
            </a:r>
            <a:r>
              <a:rPr lang="en-US" baseline="0" dirty="0" smtClean="0"/>
              <a:t> one over the other?  It would give an SC for arrangement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Compact charges can’t get an SC for orientation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you _can_</a:t>
            </a:r>
            <a:r>
              <a:rPr lang="en-US" baseline="0" dirty="0" smtClean="0"/>
              <a:t> blazon your way out of a style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 fess gules and azure, a lion passant and a </a:t>
            </a:r>
            <a:r>
              <a:rPr lang="en-US" dirty="0" err="1" smtClean="0"/>
              <a:t>lymphad</a:t>
            </a:r>
            <a:r>
              <a:rPr lang="en-US" dirty="0" smtClean="0"/>
              <a:t> argent</a:t>
            </a:r>
          </a:p>
          <a:p>
            <a:r>
              <a:rPr lang="en-US" dirty="0" smtClean="0"/>
              <a:t>Per</a:t>
            </a:r>
            <a:r>
              <a:rPr lang="en-US" baseline="0" dirty="0" smtClean="0"/>
              <a:t> fess gules and azure, a lion (rampant) and a dragon passant argent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 bend purpure and argent, a sword fesswise and an lion rampant counterchanged</a:t>
            </a:r>
          </a:p>
          <a:p>
            <a:r>
              <a:rPr lang="en-US" dirty="0" smtClean="0"/>
              <a:t>Per bend purpure and argent, a sword palewise and a lion passant counterchanged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Charges omitted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Charges omitted</a:t>
            </a:r>
          </a:p>
          <a:p>
            <a:r>
              <a:rPr lang="en-US" dirty="0" smtClean="0"/>
              <a:t>Swapping</a:t>
            </a:r>
            <a:r>
              <a:rPr lang="en-US" baseline="0" dirty="0" smtClean="0"/>
              <a:t> tincture but more than 4 partitions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Charges omitted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Charges omitted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Charges omitted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Charges omitted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Charges omitted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not primary?</a:t>
            </a:r>
            <a:r>
              <a:rPr lang="en-US" baseline="0" dirty="0" smtClean="0"/>
              <a:t>  Because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Charges omitted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Charges omitted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_is_ a DC for type</a:t>
            </a:r>
            <a:r>
              <a:rPr lang="en-US" baseline="0" dirty="0" smtClean="0"/>
              <a:t> </a:t>
            </a:r>
            <a:r>
              <a:rPr lang="en-US" baseline="0" smtClean="0"/>
              <a:t>of charge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_is_ a DC for number </a:t>
            </a:r>
            <a:r>
              <a:rPr lang="en-US" baseline="0" dirty="0" smtClean="0"/>
              <a:t>of charges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_is_ a DC for type</a:t>
            </a:r>
            <a:r>
              <a:rPr lang="en-US" baseline="0" dirty="0" smtClean="0"/>
              <a:t> </a:t>
            </a:r>
            <a:r>
              <a:rPr lang="en-US" baseline="0" smtClean="0"/>
              <a:t>of charge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Charges omitted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example of a</a:t>
            </a:r>
            <a:r>
              <a:rPr lang="en-US" baseline="0" dirty="0" smtClean="0"/>
              <a:t> DC would be changing the tincture of a charge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941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Strangers in blood – a device with a sword on it has nothing to do with a device with</a:t>
            </a:r>
            <a:r>
              <a:rPr lang="en-US" baseline="0" dirty="0" smtClean="0"/>
              <a:t> a lion on it</a:t>
            </a:r>
            <a:endParaRPr lang="en-US" dirty="0" smtClean="0"/>
          </a:p>
          <a:p>
            <a:r>
              <a:rPr lang="en-US" dirty="0" smtClean="0"/>
              <a:t>An example of an SC might be changing</a:t>
            </a:r>
            <a:r>
              <a:rPr lang="en-US" baseline="0" dirty="0" smtClean="0"/>
              <a:t> from a lion to a sword</a:t>
            </a:r>
          </a:p>
          <a:p>
            <a:r>
              <a:rPr lang="en-US" baseline="0" dirty="0" smtClean="0"/>
              <a:t>An example of a disregarded change might be lion vs. housecat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Argent, two crosses </a:t>
            </a:r>
            <a:r>
              <a:rPr lang="en-US" dirty="0" err="1" smtClean="0"/>
              <a:t>couped</a:t>
            </a:r>
            <a:r>
              <a:rPr lang="en-US" dirty="0" smtClean="0"/>
              <a:t> </a:t>
            </a:r>
            <a:r>
              <a:rPr lang="en-US" dirty="0" err="1" smtClean="0"/>
              <a:t>vert</a:t>
            </a:r>
            <a:r>
              <a:rPr lang="en-US" dirty="0" smtClean="0"/>
              <a:t> and a brown bear rampant</a:t>
            </a:r>
            <a:r>
              <a:rPr lang="en-US" baseline="0" dirty="0" smtClean="0"/>
              <a:t> proper.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Pean</a:t>
            </a:r>
            <a:r>
              <a:rPr lang="en-US" dirty="0" smtClean="0"/>
              <a:t>, on a chief Or, a fleur-de-</a:t>
            </a:r>
            <a:r>
              <a:rPr lang="en-US" dirty="0" err="1" smtClean="0"/>
              <a:t>lys</a:t>
            </a:r>
            <a:r>
              <a:rPr lang="en-US" dirty="0" smtClean="0"/>
              <a:t> between two roundels</a:t>
            </a:r>
            <a:r>
              <a:rPr lang="en-US" baseline="0" dirty="0" smtClean="0"/>
              <a:t> azure.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 chevron argent and gules, three roses gules and a lozenge</a:t>
            </a:r>
            <a:r>
              <a:rPr lang="en-US" baseline="0" dirty="0" smtClean="0"/>
              <a:t> argent.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though we changed type,</a:t>
            </a:r>
            <a:r>
              <a:rPr lang="en-US" baseline="0" dirty="0" smtClean="0"/>
              <a:t> posture, </a:t>
            </a:r>
            <a:r>
              <a:rPr lang="en-US" baseline="0" smtClean="0"/>
              <a:t>and tincture.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201F-962C-4CAF-B9CF-CE33B017F0FB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0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9B98-FE58-4D11-8D00-B3FF4F404C52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9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A788-A11B-46C1-AF3A-5F81E9C1294D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3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B7AE-3E67-40F8-B69B-682430F034B5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5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CEBE-272B-4EF0-805C-3D53D66E4359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6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0F5D-D22C-49BC-9925-5CFB55B779E6}" type="datetime1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1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EC60-9B8E-4470-8BE3-00B38F7E95C5}" type="datetime1">
              <a:rPr lang="en-US" smtClean="0"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19CE-CC3A-4FD4-A16C-DFDF6E24B896}" type="datetime1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3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104F-ABAC-446B-97EF-C1B6E129CF21}" type="datetime1">
              <a:rPr lang="en-US" smtClean="0"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0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7827-4D01-4004-8360-B806B561F86A}" type="datetime1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1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58AA-EE9A-4E08-B719-6865809D2909}" type="datetime1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1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9EB82-F6EB-41AC-96B1-CB6B308EDD07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0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mailto:jgalak@gmail.co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Armory 103 – Conflict Rules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Presented by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Yehuda ben Moshe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Elmet</a:t>
            </a:r>
            <a:r>
              <a:rPr lang="en-US" dirty="0" smtClean="0"/>
              <a:t> Herald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Substantial Change (A5E)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Adding or removing a primary charge group (A5E1)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91" y="3327400"/>
            <a:ext cx="2617698" cy="3166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342640"/>
            <a:ext cx="2617698" cy="31668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0" y="6228696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Substantial Change (A5E)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Substantial change of type of primary charge group (A5E2)</a:t>
            </a:r>
          </a:p>
          <a:p>
            <a:pPr lvl="1"/>
            <a:r>
              <a:rPr lang="en-US" dirty="0" smtClean="0"/>
              <a:t>Each charge in the primary group must be changed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512960"/>
            <a:ext cx="2397432" cy="2900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12960"/>
            <a:ext cx="2397432" cy="29004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8600" y="6228696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7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Substantial Change (A5E)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Substantial change of type of primary charge group </a:t>
            </a:r>
            <a:r>
              <a:rPr lang="en-US" dirty="0"/>
              <a:t>(A5E2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Each charge in the primary charge group must be changed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34272"/>
            <a:ext cx="2362200" cy="2857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12960"/>
            <a:ext cx="2362200" cy="28577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16680" y="6254712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Clear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0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Substantial Change (A5E)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Substantial change of type of primary charge group (</a:t>
            </a:r>
            <a:r>
              <a:rPr lang="en-US" dirty="0"/>
              <a:t>A5E2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Each charge in the primary charge group must be changed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85646"/>
            <a:ext cx="2362200" cy="27725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8600" y="6254712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32" y="3585646"/>
            <a:ext cx="2326968" cy="281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0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Substantial Change (A5E)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Substantial change of number of charges in the primary </a:t>
            </a:r>
            <a:r>
              <a:rPr lang="en-US" smtClean="0"/>
              <a:t>charge group (A5E3)</a:t>
            </a:r>
            <a:endParaRPr lang="en-US" dirty="0" smtClean="0"/>
          </a:p>
          <a:p>
            <a:pPr lvl="1"/>
            <a:r>
              <a:rPr lang="en-US" dirty="0" smtClean="0"/>
              <a:t>SC between 1, 2, 3, and 4+ (including semy)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70948" y="6324600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Clear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91468"/>
            <a:ext cx="2404815" cy="29093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491468"/>
            <a:ext cx="2404815" cy="29093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76088"/>
            <a:ext cx="2404815" cy="29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Substantial Change (A5E)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Substantial change of number of charges in the primary charge group (A5E3)</a:t>
            </a:r>
          </a:p>
          <a:p>
            <a:pPr lvl="1"/>
            <a:r>
              <a:rPr lang="en-US" dirty="0" smtClean="0"/>
              <a:t>SC between 1, 2, 3, and 4+ (including semy)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70948" y="6324600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Clear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36" y="3481308"/>
            <a:ext cx="2398852" cy="29021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70" y="3491468"/>
            <a:ext cx="2398852" cy="290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Substantial Change (A5E)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Substantial change of arrangement of the primary charge group (A5E4)</a:t>
            </a:r>
          </a:p>
          <a:p>
            <a:pPr lvl="1"/>
            <a:r>
              <a:rPr lang="en-US" dirty="0" smtClean="0"/>
              <a:t>SC between the following arrangements:</a:t>
            </a:r>
          </a:p>
          <a:p>
            <a:pPr lvl="2"/>
            <a:r>
              <a:rPr lang="en-US" dirty="0"/>
              <a:t>In pale</a:t>
            </a:r>
          </a:p>
          <a:p>
            <a:pPr lvl="2"/>
            <a:r>
              <a:rPr lang="en-US" dirty="0"/>
              <a:t>In fess</a:t>
            </a:r>
          </a:p>
          <a:p>
            <a:pPr lvl="2"/>
            <a:r>
              <a:rPr lang="en-US" dirty="0"/>
              <a:t>In bend</a:t>
            </a:r>
          </a:p>
          <a:p>
            <a:pPr lvl="2"/>
            <a:r>
              <a:rPr lang="en-US" dirty="0"/>
              <a:t>In bend sinister</a:t>
            </a:r>
          </a:p>
          <a:p>
            <a:pPr lvl="2"/>
            <a:r>
              <a:rPr lang="en-US" dirty="0"/>
              <a:t>In </a:t>
            </a:r>
            <a:r>
              <a:rPr lang="en-US" dirty="0" smtClean="0"/>
              <a:t>saltire; </a:t>
            </a:r>
            <a:r>
              <a:rPr lang="en-US" dirty="0"/>
              <a:t>two and </a:t>
            </a:r>
            <a:r>
              <a:rPr lang="en-US" dirty="0" smtClean="0"/>
              <a:t>two; </a:t>
            </a:r>
            <a:r>
              <a:rPr lang="en-US" dirty="0"/>
              <a:t>crossed in saltire</a:t>
            </a:r>
          </a:p>
          <a:p>
            <a:pPr lvl="2"/>
            <a:r>
              <a:rPr lang="en-US" dirty="0"/>
              <a:t>In cross</a:t>
            </a:r>
          </a:p>
          <a:p>
            <a:pPr lvl="2"/>
            <a:r>
              <a:rPr lang="en-US" dirty="0"/>
              <a:t>Two and </a:t>
            </a:r>
            <a:r>
              <a:rPr lang="en-US" dirty="0" smtClean="0"/>
              <a:t>one; three, </a:t>
            </a:r>
            <a:r>
              <a:rPr lang="en-US" dirty="0"/>
              <a:t>two, and one</a:t>
            </a:r>
          </a:p>
          <a:p>
            <a:pPr lvl="2"/>
            <a:r>
              <a:rPr lang="en-US" dirty="0"/>
              <a:t>In </a:t>
            </a:r>
            <a:r>
              <a:rPr lang="en-US" dirty="0" err="1" smtClean="0"/>
              <a:t>orle</a:t>
            </a:r>
            <a:r>
              <a:rPr lang="en-US" dirty="0"/>
              <a:t>;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 smtClean="0"/>
              <a:t>annulo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0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Substantial Change (A5E)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Substantial change of arrangement of the primary charge group (A5E4)</a:t>
            </a:r>
          </a:p>
          <a:p>
            <a:pPr lvl="1"/>
            <a:r>
              <a:rPr lang="en-US" dirty="0" smtClean="0"/>
              <a:t>SC between specific arrangements</a:t>
            </a:r>
          </a:p>
          <a:p>
            <a:pPr lvl="1"/>
            <a:r>
              <a:rPr lang="en-US" dirty="0" smtClean="0"/>
              <a:t>No SC if either device has a non-specified arrangement</a:t>
            </a:r>
          </a:p>
          <a:p>
            <a:pPr lvl="1"/>
            <a:r>
              <a:rPr lang="en-US" dirty="0" smtClean="0"/>
              <a:t>No SC if the change in arrangement is forced by the field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2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Substantial Change (A5E)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Substantial change of arrangement of the primary charge group (A5E4)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68199" y="6362504"/>
            <a:ext cx="66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Clear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491468"/>
            <a:ext cx="2602768" cy="2917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491468"/>
            <a:ext cx="2602768" cy="29170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91468"/>
            <a:ext cx="2602768" cy="29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Substantial Change (A5E)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Substantial change of arrangement of the primary charge group (A5E4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6326664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Clear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491468"/>
            <a:ext cx="2415876" cy="29227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96" y="3491468"/>
            <a:ext cx="2415876" cy="29227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91468"/>
            <a:ext cx="2415876" cy="29227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27179" y="6326664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Not Clear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conflict rules are based on charge group theory</a:t>
            </a:r>
          </a:p>
          <a:p>
            <a:r>
              <a:rPr lang="en-US" dirty="0" smtClean="0"/>
              <a:t>Students are encouraged to review the charge group portion of Armory 102 and SENA Appendix I prior to this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4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Substantial Change (A5E)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Substantial change of arrangement of the primary charge group (A5E4)</a:t>
            </a:r>
          </a:p>
          <a:p>
            <a:pPr lvl="1"/>
            <a:r>
              <a:rPr lang="en-US" dirty="0" smtClean="0"/>
              <a:t>Forced Move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6320692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Not Clear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01" y="3506395"/>
            <a:ext cx="2434799" cy="2945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601" y="3506395"/>
            <a:ext cx="2434799" cy="294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6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Substantial Change (A5E)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Substantial change of posture/orientation of the primary charge group (A5E5)</a:t>
            </a:r>
          </a:p>
          <a:p>
            <a:pPr lvl="1"/>
            <a:r>
              <a:rPr lang="en-US" dirty="0" smtClean="0"/>
              <a:t>SC if all charges in primary group have changed posture or orientation</a:t>
            </a:r>
          </a:p>
          <a:p>
            <a:pPr lvl="1"/>
            <a:r>
              <a:rPr lang="en-US" dirty="0" smtClean="0"/>
              <a:t>To get SC, charges must have </a:t>
            </a:r>
            <a:r>
              <a:rPr lang="en-US" dirty="0"/>
              <a:t>comparable postures/orientations </a:t>
            </a:r>
            <a:endParaRPr lang="en-US" dirty="0" smtClean="0"/>
          </a:p>
          <a:p>
            <a:pPr lvl="1"/>
            <a:r>
              <a:rPr lang="en-US" dirty="0" smtClean="0"/>
              <a:t>Only postures/orientations listed in A5E5 get an SC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4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Substantial Change (A5E)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Substantial change of posture/orientation of the primary charge group (A5E5)</a:t>
            </a:r>
          </a:p>
          <a:p>
            <a:pPr lvl="1"/>
            <a:r>
              <a:rPr lang="en-US" dirty="0" smtClean="0"/>
              <a:t>Charges are divided as follows:</a:t>
            </a:r>
          </a:p>
          <a:p>
            <a:pPr lvl="2"/>
            <a:r>
              <a:rPr lang="en-US" dirty="0" smtClean="0"/>
              <a:t>Animate</a:t>
            </a:r>
          </a:p>
          <a:p>
            <a:pPr lvl="2"/>
            <a:r>
              <a:rPr lang="en-US" dirty="0" smtClean="0"/>
              <a:t>Inanimate</a:t>
            </a:r>
          </a:p>
          <a:p>
            <a:pPr lvl="1"/>
            <a:r>
              <a:rPr lang="en-US" dirty="0" smtClean="0"/>
              <a:t>Animate charges never have comparable postures/orientations with inanimate 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Substantial Change (A5E)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Substantial change of posture/orientation of the primary charge group (A5E5)</a:t>
            </a:r>
          </a:p>
          <a:p>
            <a:pPr lvl="1"/>
            <a:r>
              <a:rPr lang="en-US" dirty="0" smtClean="0"/>
              <a:t>Animate charges are broken up as follows:</a:t>
            </a:r>
          </a:p>
          <a:p>
            <a:pPr lvl="2"/>
            <a:r>
              <a:rPr lang="en-US" dirty="0" smtClean="0"/>
              <a:t>Quadrupeds</a:t>
            </a:r>
          </a:p>
          <a:p>
            <a:pPr lvl="2"/>
            <a:r>
              <a:rPr lang="en-US" dirty="0" smtClean="0"/>
              <a:t>Birds</a:t>
            </a:r>
          </a:p>
          <a:p>
            <a:pPr lvl="2"/>
            <a:r>
              <a:rPr lang="en-US" dirty="0" smtClean="0"/>
              <a:t>Fish</a:t>
            </a:r>
          </a:p>
          <a:p>
            <a:pPr lvl="2"/>
            <a:r>
              <a:rPr lang="en-US" dirty="0" smtClean="0"/>
              <a:t>Insects</a:t>
            </a:r>
          </a:p>
          <a:p>
            <a:pPr lvl="2"/>
            <a:r>
              <a:rPr lang="en-US" dirty="0" smtClean="0"/>
              <a:t>Other</a:t>
            </a:r>
            <a:endParaRPr lang="en-US" dirty="0"/>
          </a:p>
          <a:p>
            <a:pPr lvl="1"/>
            <a:r>
              <a:rPr lang="en-US" dirty="0" smtClean="0"/>
              <a:t>Charges in different categories don’t have comparable postures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3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Substantial Change (A5E)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Substantial change of posture/orientation of the primary charge group (A5E5)</a:t>
            </a:r>
          </a:p>
          <a:p>
            <a:pPr lvl="1"/>
            <a:r>
              <a:rPr lang="en-US" dirty="0" smtClean="0"/>
              <a:t>Inanimate charges are divided as follows:</a:t>
            </a:r>
          </a:p>
          <a:p>
            <a:pPr lvl="2"/>
            <a:r>
              <a:rPr lang="en-US" dirty="0" smtClean="0"/>
              <a:t>Compact – do not have an orientation for purposes of A5E5</a:t>
            </a:r>
          </a:p>
          <a:p>
            <a:pPr lvl="2"/>
            <a:r>
              <a:rPr lang="en-US" dirty="0" smtClean="0"/>
              <a:t>Long – have orientations, but those orientations are not comparable with compact charges</a:t>
            </a:r>
          </a:p>
          <a:p>
            <a:pPr lvl="3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Substantial Change (A5E)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Substantial change of posture/orientation of the primary charge group (A5E5)</a:t>
            </a:r>
          </a:p>
          <a:p>
            <a:pPr lvl="1"/>
            <a:r>
              <a:rPr lang="en-US" dirty="0" smtClean="0"/>
              <a:t>Quadrupeds</a:t>
            </a:r>
          </a:p>
          <a:p>
            <a:pPr lvl="2"/>
            <a:r>
              <a:rPr lang="en-US" dirty="0" smtClean="0"/>
              <a:t>Rampant</a:t>
            </a:r>
            <a:r>
              <a:rPr lang="en-US" dirty="0"/>
              <a:t>; </a:t>
            </a:r>
            <a:r>
              <a:rPr lang="en-US" dirty="0" smtClean="0"/>
              <a:t>segreant; salient; </a:t>
            </a:r>
            <a:r>
              <a:rPr lang="en-US" dirty="0"/>
              <a:t>sejant </a:t>
            </a:r>
            <a:r>
              <a:rPr lang="en-US" dirty="0" smtClean="0"/>
              <a:t>erect; sejant; </a:t>
            </a:r>
            <a:r>
              <a:rPr lang="en-US" dirty="0"/>
              <a:t>and the contourny versions of </a:t>
            </a:r>
            <a:r>
              <a:rPr lang="en-US" dirty="0" smtClean="0"/>
              <a:t>these</a:t>
            </a:r>
          </a:p>
          <a:p>
            <a:pPr lvl="3"/>
            <a:r>
              <a:rPr lang="en-US" dirty="0" smtClean="0"/>
              <a:t>Upright body</a:t>
            </a:r>
          </a:p>
          <a:p>
            <a:pPr lvl="2"/>
            <a:r>
              <a:rPr lang="en-US" dirty="0" smtClean="0"/>
              <a:t>Courant; passant; statant; couchant; </a:t>
            </a:r>
            <a:r>
              <a:rPr lang="en-US" dirty="0"/>
              <a:t>dormant, and the contourny versions of </a:t>
            </a:r>
            <a:r>
              <a:rPr lang="en-US" dirty="0" smtClean="0"/>
              <a:t>these</a:t>
            </a:r>
          </a:p>
          <a:p>
            <a:pPr lvl="3"/>
            <a:r>
              <a:rPr lang="en-US" dirty="0" smtClean="0"/>
              <a:t>Horizontal body</a:t>
            </a:r>
          </a:p>
          <a:p>
            <a:pPr lvl="2"/>
            <a:r>
              <a:rPr lang="en-US" dirty="0" smtClean="0"/>
              <a:t>Affronty; </a:t>
            </a:r>
            <a:r>
              <a:rPr lang="en-US" dirty="0"/>
              <a:t>sejant </a:t>
            </a:r>
            <a:r>
              <a:rPr lang="en-US" dirty="0" smtClean="0"/>
              <a:t>affronty; </a:t>
            </a:r>
            <a:r>
              <a:rPr lang="en-US" dirty="0"/>
              <a:t>sejant erect </a:t>
            </a:r>
            <a:r>
              <a:rPr lang="en-US" dirty="0" smtClean="0"/>
              <a:t>affronty</a:t>
            </a:r>
          </a:p>
          <a:p>
            <a:pPr lvl="3"/>
            <a:r>
              <a:rPr lang="en-US" dirty="0" smtClean="0"/>
              <a:t>Affronty upright body</a:t>
            </a:r>
          </a:p>
          <a:p>
            <a:pPr lvl="1"/>
            <a:r>
              <a:rPr lang="en-US" dirty="0" smtClean="0"/>
              <a:t>Note that flipping the charge doesn’t produce an 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77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Substantial Change (A5E)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Substantial change of posture/orientation of the primary charge group (A5E5)</a:t>
            </a:r>
          </a:p>
          <a:p>
            <a:pPr lvl="1"/>
            <a:r>
              <a:rPr lang="en-US" dirty="0" smtClean="0"/>
              <a:t>Quadrupeds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26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68199" y="6362504"/>
            <a:ext cx="66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Clear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91468"/>
            <a:ext cx="2334014" cy="28236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776" y="3460988"/>
            <a:ext cx="2334014" cy="28236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460988"/>
            <a:ext cx="2334014" cy="282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2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Substantial Change (A5E)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Substantial change of posture/orientation of the primary charge group (A5E5)</a:t>
            </a:r>
          </a:p>
          <a:p>
            <a:pPr lvl="1"/>
            <a:r>
              <a:rPr lang="en-US" dirty="0" smtClean="0"/>
              <a:t>Quadrupeds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27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80648" y="636250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Not clear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68" y="3491468"/>
            <a:ext cx="2286002" cy="2765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38" y="3491468"/>
            <a:ext cx="2286002" cy="276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Substantial Change (A5E)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Substantial change of posture/orientation of the primary charge group (A5E5)</a:t>
            </a:r>
          </a:p>
          <a:p>
            <a:pPr lvl="1"/>
            <a:r>
              <a:rPr lang="en-US" dirty="0" smtClean="0"/>
              <a:t>Long inanimate charges</a:t>
            </a:r>
          </a:p>
          <a:p>
            <a:pPr lvl="2"/>
            <a:r>
              <a:rPr lang="en-US" dirty="0" smtClean="0"/>
              <a:t>    palewise; palewise </a:t>
            </a:r>
            <a:r>
              <a:rPr lang="en-US" dirty="0"/>
              <a:t>inverted</a:t>
            </a:r>
          </a:p>
          <a:p>
            <a:pPr lvl="2"/>
            <a:r>
              <a:rPr lang="en-US" dirty="0"/>
              <a:t>    </a:t>
            </a:r>
            <a:r>
              <a:rPr lang="en-US" dirty="0" smtClean="0"/>
              <a:t>fesswise; </a:t>
            </a:r>
            <a:r>
              <a:rPr lang="en-US" dirty="0"/>
              <a:t>fesswise reversed</a:t>
            </a:r>
          </a:p>
          <a:p>
            <a:pPr lvl="2"/>
            <a:r>
              <a:rPr lang="en-US" dirty="0"/>
              <a:t>    </a:t>
            </a:r>
            <a:r>
              <a:rPr lang="en-US" dirty="0" smtClean="0"/>
              <a:t>bendwise; </a:t>
            </a:r>
            <a:r>
              <a:rPr lang="en-US" dirty="0"/>
              <a:t>bendwise inverted/reversed</a:t>
            </a:r>
          </a:p>
          <a:p>
            <a:pPr lvl="2"/>
            <a:r>
              <a:rPr lang="en-US" dirty="0"/>
              <a:t>    bendwise </a:t>
            </a:r>
            <a:r>
              <a:rPr lang="en-US" dirty="0" smtClean="0"/>
              <a:t>sinister; </a:t>
            </a:r>
            <a:r>
              <a:rPr lang="en-US" dirty="0"/>
              <a:t>bendwise sinister inverted/reversed</a:t>
            </a:r>
          </a:p>
          <a:p>
            <a:pPr lvl="1"/>
            <a:r>
              <a:rPr lang="en-US" dirty="0" smtClean="0"/>
              <a:t>Note that flipping the charge doesn’t produce an 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0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Substantial Change (A5E)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Substantial change of posture/orientation of the primary charge group (A5E5)</a:t>
            </a:r>
          </a:p>
          <a:p>
            <a:pPr lvl="1"/>
            <a:r>
              <a:rPr lang="en-US" dirty="0" smtClean="0"/>
              <a:t>Long inanimate charges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29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31047" y="636250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Not clear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71185"/>
            <a:ext cx="2302768" cy="2785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471184"/>
            <a:ext cx="2302768" cy="27858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8" y="3471185"/>
            <a:ext cx="2302768" cy="27858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65071" y="6362504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Clear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the idea of cadency</a:t>
            </a:r>
          </a:p>
          <a:p>
            <a:pPr lvl="1"/>
            <a:r>
              <a:rPr lang="en-US" dirty="0" smtClean="0"/>
              <a:t>Change in arms from one generation to the next or from main branch to cadet branches</a:t>
            </a:r>
          </a:p>
          <a:p>
            <a:pPr lvl="1"/>
            <a:r>
              <a:rPr lang="en-US" dirty="0" smtClean="0"/>
              <a:t>SENA A5A has a summary of the general principles</a:t>
            </a:r>
          </a:p>
          <a:p>
            <a:pPr lvl="1"/>
            <a:r>
              <a:rPr lang="en-US" dirty="0" smtClean="0"/>
              <a:t>“Heraldic Cadency” by Robert </a:t>
            </a:r>
            <a:r>
              <a:rPr lang="en-US" dirty="0" err="1" smtClean="0"/>
              <a:t>Gayre</a:t>
            </a:r>
            <a:r>
              <a:rPr lang="en-US" dirty="0" smtClean="0"/>
              <a:t> has lots of details</a:t>
            </a:r>
          </a:p>
          <a:p>
            <a:r>
              <a:rPr lang="en-US" dirty="0" smtClean="0"/>
              <a:t>We require two pieces of armory to be more than one cadency step apart</a:t>
            </a:r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Substantial Change (A5E)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Substantial change of posture/orientation of the primary charge group (A5E5)</a:t>
            </a:r>
          </a:p>
          <a:p>
            <a:pPr lvl="1"/>
            <a:r>
              <a:rPr lang="en-US" dirty="0" smtClean="0"/>
              <a:t>Compact charges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30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636250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Not clear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3471184"/>
            <a:ext cx="2286002" cy="2765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71184"/>
            <a:ext cx="2286002" cy="276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4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Substantial Change (A5E)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Substantial change of posture/orientation of the primary charge group (A5E5)</a:t>
            </a:r>
          </a:p>
          <a:p>
            <a:pPr lvl="1"/>
            <a:r>
              <a:rPr lang="en-US" dirty="0" smtClean="0"/>
              <a:t>Complete change of posture/orientation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31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32933" y="6362504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No SC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81" y="3520311"/>
            <a:ext cx="2260066" cy="2734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21" y="3520311"/>
            <a:ext cx="2260066" cy="273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9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Substantial Change (A5E)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Substantial change of posture/orientation of the primary charge group (A5E5)</a:t>
            </a:r>
          </a:p>
          <a:p>
            <a:pPr lvl="1"/>
            <a:r>
              <a:rPr lang="en-US" dirty="0" smtClean="0"/>
              <a:t>Complete change of posture/orientation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32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68200" y="6362504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Clear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81" y="3520311"/>
            <a:ext cx="2260066" cy="2734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21" y="3520311"/>
            <a:ext cx="2260066" cy="273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810" y="3510288"/>
            <a:ext cx="2332408" cy="2821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01" y="3476551"/>
            <a:ext cx="2332408" cy="282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Substantial Change (A5E)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 to always look for SCs first, before counting DCs!</a:t>
            </a:r>
          </a:p>
          <a:p>
            <a:r>
              <a:rPr lang="en-US" dirty="0" smtClean="0"/>
              <a:t>Any one SC will clear the device</a:t>
            </a:r>
          </a:p>
          <a:p>
            <a:pPr lvl="1"/>
            <a:r>
              <a:rPr lang="en-US" dirty="0" smtClean="0"/>
              <a:t>Type</a:t>
            </a:r>
          </a:p>
          <a:p>
            <a:pPr lvl="1"/>
            <a:r>
              <a:rPr lang="en-US" dirty="0" smtClean="0"/>
              <a:t>Number</a:t>
            </a:r>
          </a:p>
          <a:p>
            <a:pPr lvl="1"/>
            <a:r>
              <a:rPr lang="en-US" dirty="0" smtClean="0"/>
              <a:t>Arrangement</a:t>
            </a:r>
          </a:p>
          <a:p>
            <a:pPr lvl="1"/>
            <a:r>
              <a:rPr lang="en-US" dirty="0" smtClean="0"/>
              <a:t>Posture</a:t>
            </a:r>
          </a:p>
          <a:p>
            <a:pPr lvl="1"/>
            <a:r>
              <a:rPr lang="en-US" dirty="0" smtClean="0"/>
              <a:t>(Adding/removing a primary charge group)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3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Distinct Change (A5G)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there are no SCs, we look to DCs.  </a:t>
            </a:r>
          </a:p>
          <a:p>
            <a:r>
              <a:rPr lang="en-US" dirty="0" smtClean="0"/>
              <a:t>Two DCs are necessary to clear conflict</a:t>
            </a:r>
          </a:p>
          <a:p>
            <a:r>
              <a:rPr lang="en-US" dirty="0" smtClean="0"/>
              <a:t>Many DCs are similar to SCs, but require less difference</a:t>
            </a:r>
          </a:p>
          <a:p>
            <a:pPr lvl="1"/>
            <a:r>
              <a:rPr lang="en-US" dirty="0" smtClean="0"/>
              <a:t>Usually, only half or more of the charge group needs to be affected for a DC, not the whole group as for an SC</a:t>
            </a:r>
          </a:p>
          <a:p>
            <a:pPr lvl="1"/>
            <a:r>
              <a:rPr lang="en-US" dirty="0" smtClean="0"/>
              <a:t>The field, as well as secondary, tertiary, and overall groups can generate DCs</a:t>
            </a:r>
          </a:p>
          <a:p>
            <a:pPr lvl="1"/>
            <a:r>
              <a:rPr lang="en-US" dirty="0" smtClean="0"/>
              <a:t>Changes in tinctures can generate DCs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0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Changes to the field (A5G1)</a:t>
            </a:r>
          </a:p>
          <a:p>
            <a:pPr lvl="1"/>
            <a:r>
              <a:rPr lang="en-US" dirty="0"/>
              <a:t>Several ways to get a DC for changes to the </a:t>
            </a:r>
            <a:r>
              <a:rPr lang="en-US" dirty="0" smtClean="0"/>
              <a:t>field, however</a:t>
            </a:r>
            <a:endParaRPr lang="en-US" dirty="0"/>
          </a:p>
          <a:p>
            <a:pPr lvl="1"/>
            <a:r>
              <a:rPr lang="en-US" dirty="0" smtClean="0"/>
              <a:t>Maximum of one DC for the field, no matter how many changes to it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Changes to the field (A5G1)</a:t>
            </a:r>
          </a:p>
          <a:p>
            <a:pPr lvl="1"/>
            <a:r>
              <a:rPr lang="en-US" dirty="0" smtClean="0"/>
              <a:t>Change of tincture (A5G1a)</a:t>
            </a:r>
          </a:p>
          <a:p>
            <a:pPr lvl="2"/>
            <a:r>
              <a:rPr lang="en-US" dirty="0" smtClean="0"/>
              <a:t>Changing the tincture of at least ½ of the field is a DC</a:t>
            </a:r>
          </a:p>
          <a:p>
            <a:pPr lvl="2"/>
            <a:r>
              <a:rPr lang="en-US" dirty="0" smtClean="0"/>
              <a:t>Swapping or rotating tinctures of a field divided into 2, 3, or 4 parts is a DC</a:t>
            </a:r>
          </a:p>
          <a:p>
            <a:pPr lvl="3"/>
            <a:r>
              <a:rPr lang="en-US" dirty="0" smtClean="0"/>
              <a:t>But not for more than 4 parts</a:t>
            </a:r>
          </a:p>
          <a:p>
            <a:pPr lvl="2"/>
            <a:r>
              <a:rPr lang="en-US" dirty="0" smtClean="0"/>
              <a:t>Furs are considered separate tinctures from their underlying tinctures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to the field (A5G1)</a:t>
            </a:r>
          </a:p>
          <a:p>
            <a:pPr lvl="1"/>
            <a:r>
              <a:rPr lang="en-US" dirty="0"/>
              <a:t>Change of </a:t>
            </a:r>
            <a:r>
              <a:rPr lang="en-US" dirty="0" smtClean="0"/>
              <a:t>tincture</a:t>
            </a:r>
            <a:r>
              <a:rPr lang="en-US" dirty="0"/>
              <a:t> (A5G1a)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37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80355" y="6362504"/>
            <a:ext cx="2242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DC between each one</a:t>
            </a:r>
          </a:p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403602"/>
            <a:ext cx="2445788" cy="29589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89" y="3403602"/>
            <a:ext cx="2445788" cy="29589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07198"/>
            <a:ext cx="2384280" cy="285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1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to the field (A5G1)</a:t>
            </a:r>
          </a:p>
          <a:p>
            <a:pPr lvl="1"/>
            <a:r>
              <a:rPr lang="en-US" dirty="0"/>
              <a:t>Change of </a:t>
            </a:r>
            <a:r>
              <a:rPr lang="en-US" dirty="0" smtClean="0"/>
              <a:t>tincture</a:t>
            </a:r>
            <a:r>
              <a:rPr lang="en-US" dirty="0"/>
              <a:t> (A5G1a)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38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80357" y="6362504"/>
            <a:ext cx="2242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DC between each one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403602"/>
            <a:ext cx="2445788" cy="29589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89" y="3403602"/>
            <a:ext cx="2445788" cy="29589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07198"/>
            <a:ext cx="2384280" cy="2855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092" y="3352800"/>
            <a:ext cx="2496803" cy="3020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81" y="3404598"/>
            <a:ext cx="2496803" cy="3020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8" y="3429998"/>
            <a:ext cx="2496803" cy="302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9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to the field (A5G1)</a:t>
            </a:r>
          </a:p>
          <a:p>
            <a:pPr lvl="1"/>
            <a:r>
              <a:rPr lang="en-US" dirty="0"/>
              <a:t>Change of </a:t>
            </a:r>
            <a:r>
              <a:rPr lang="en-US" dirty="0" smtClean="0"/>
              <a:t>tincture</a:t>
            </a:r>
            <a:r>
              <a:rPr lang="en-US" dirty="0"/>
              <a:t> (A5G1a)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39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14497" y="6362504"/>
            <a:ext cx="774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 DC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75" y="3403602"/>
            <a:ext cx="2490210" cy="3012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3403602"/>
            <a:ext cx="2490210" cy="301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2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conflict check emblazons, not blazons</a:t>
            </a:r>
          </a:p>
          <a:p>
            <a:pPr lvl="1"/>
            <a:r>
              <a:rPr lang="en-US" dirty="0" smtClean="0"/>
              <a:t>All valid blazons must be considered</a:t>
            </a:r>
          </a:p>
          <a:p>
            <a:pPr lvl="1"/>
            <a:r>
              <a:rPr lang="en-US" dirty="0" smtClean="0"/>
              <a:t>You can’t “blazon your way out” of conflict</a:t>
            </a:r>
          </a:p>
          <a:p>
            <a:pPr lvl="1"/>
            <a:r>
              <a:rPr lang="en-US" dirty="0" smtClean="0"/>
              <a:t>Need not conflict check against invalid or improbable blazons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2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Changes to the field (A5G1)</a:t>
            </a:r>
          </a:p>
          <a:p>
            <a:pPr lvl="1"/>
            <a:r>
              <a:rPr lang="en-US" dirty="0" smtClean="0"/>
              <a:t>Change of direction of  partition line (A5G1b)</a:t>
            </a:r>
          </a:p>
          <a:p>
            <a:pPr lvl="2"/>
            <a:r>
              <a:rPr lang="en-US" dirty="0" smtClean="0"/>
              <a:t>DC between any of the following: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Change in direction must include at least half of the lines of division</a:t>
            </a:r>
          </a:p>
          <a:p>
            <a:pPr lvl="2"/>
            <a:r>
              <a:rPr lang="en-US" dirty="0" smtClean="0"/>
              <a:t>Includes multiple lines like barry or paly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40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3200401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 bend</a:t>
            </a:r>
          </a:p>
          <a:p>
            <a:r>
              <a:rPr lang="it-IT" dirty="0"/>
              <a:t>Per bend sinister</a:t>
            </a:r>
          </a:p>
          <a:p>
            <a:r>
              <a:rPr lang="it-IT" dirty="0"/>
              <a:t>Per pale</a:t>
            </a:r>
          </a:p>
          <a:p>
            <a:r>
              <a:rPr lang="it-IT" dirty="0"/>
              <a:t>Per fess</a:t>
            </a:r>
          </a:p>
          <a:p>
            <a:r>
              <a:rPr lang="it-IT" dirty="0"/>
              <a:t>Per chevron</a:t>
            </a:r>
          </a:p>
          <a:p>
            <a:r>
              <a:rPr lang="it-IT" dirty="0"/>
              <a:t>Per chevron inverted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3200400"/>
            <a:ext cx="426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 </a:t>
            </a:r>
            <a:r>
              <a:rPr lang="en-US" dirty="0"/>
              <a:t>saltire</a:t>
            </a:r>
          </a:p>
          <a:p>
            <a:r>
              <a:rPr lang="en-US" dirty="0"/>
              <a:t>Quarterly</a:t>
            </a:r>
          </a:p>
          <a:p>
            <a:r>
              <a:rPr lang="en-US" dirty="0"/>
              <a:t>Gyronny (of any number of pieces)</a:t>
            </a:r>
          </a:p>
          <a:p>
            <a:r>
              <a:rPr lang="it-IT" dirty="0"/>
              <a:t>Per </a:t>
            </a:r>
            <a:r>
              <a:rPr lang="en-US" dirty="0"/>
              <a:t>pall,</a:t>
            </a:r>
          </a:p>
          <a:p>
            <a:r>
              <a:rPr lang="it-IT" dirty="0"/>
              <a:t>Per </a:t>
            </a:r>
            <a:r>
              <a:rPr lang="en-US" dirty="0"/>
              <a:t>pall inverted</a:t>
            </a:r>
          </a:p>
          <a:p>
            <a:r>
              <a:rPr lang="en-US" dirty="0"/>
              <a:t>Checky</a:t>
            </a:r>
          </a:p>
          <a:p>
            <a:r>
              <a:rPr lang="en-US" dirty="0"/>
              <a:t>Lozengy</a:t>
            </a:r>
          </a:p>
        </p:txBody>
      </p:sp>
    </p:spTree>
    <p:extLst>
      <p:ext uri="{BB962C8B-B14F-4D97-AF65-F5344CB8AC3E}">
        <p14:creationId xmlns:p14="http://schemas.microsoft.com/office/powerpoint/2010/main" val="204448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to the field (A5G1)</a:t>
            </a:r>
          </a:p>
          <a:p>
            <a:pPr lvl="1"/>
            <a:r>
              <a:rPr lang="en-US" dirty="0"/>
              <a:t>Change of </a:t>
            </a:r>
            <a:r>
              <a:rPr lang="en-US" dirty="0" smtClean="0"/>
              <a:t>style of  </a:t>
            </a:r>
            <a:r>
              <a:rPr lang="en-US" dirty="0"/>
              <a:t>partition line (</a:t>
            </a:r>
            <a:r>
              <a:rPr lang="en-US" dirty="0" smtClean="0"/>
              <a:t>A5G1c)</a:t>
            </a:r>
            <a:endParaRPr lang="en-US" dirty="0"/>
          </a:p>
          <a:p>
            <a:pPr lvl="2"/>
            <a:r>
              <a:rPr lang="en-US" dirty="0" smtClean="0"/>
              <a:t>Changing between a plain line of partition and a complex line is a DC</a:t>
            </a:r>
          </a:p>
          <a:p>
            <a:pPr lvl="2"/>
            <a:r>
              <a:rPr lang="en-US" dirty="0" smtClean="0"/>
              <a:t>DCs between some, but not all, complex lines</a:t>
            </a:r>
          </a:p>
          <a:p>
            <a:pPr lvl="3"/>
            <a:r>
              <a:rPr lang="en-US" dirty="0" smtClean="0"/>
              <a:t>See SENA Appendix M for list of conflicting and non-conflicting complex lines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Changes to the field (A5G1)</a:t>
            </a:r>
          </a:p>
          <a:p>
            <a:pPr lvl="1"/>
            <a:r>
              <a:rPr lang="en-US" dirty="0"/>
              <a:t>Change of </a:t>
            </a:r>
            <a:r>
              <a:rPr lang="en-US" dirty="0" smtClean="0"/>
              <a:t>style of  </a:t>
            </a:r>
            <a:r>
              <a:rPr lang="en-US" dirty="0"/>
              <a:t>partition line (</a:t>
            </a:r>
            <a:r>
              <a:rPr lang="en-US" dirty="0" smtClean="0"/>
              <a:t>A5G1c)</a:t>
            </a:r>
            <a:endParaRPr lang="en-US" dirty="0"/>
          </a:p>
          <a:p>
            <a:pPr lvl="2"/>
            <a:r>
              <a:rPr lang="en-US" dirty="0" smtClean="0"/>
              <a:t>Appendix M gives DC between following families:</a:t>
            </a:r>
          </a:p>
          <a:p>
            <a:pPr lvl="3"/>
            <a:r>
              <a:rPr lang="en-US" dirty="0"/>
              <a:t>Straight line variants: plain, ployé enarched, arrondi (for divisions greater than four)</a:t>
            </a:r>
          </a:p>
          <a:p>
            <a:pPr lvl="3"/>
            <a:r>
              <a:rPr lang="en-US" dirty="0"/>
              <a:t>Square: embattled, dovetailed, bretessed, embattled counterembattled, raguly, denticulada</a:t>
            </a:r>
          </a:p>
          <a:p>
            <a:pPr lvl="3"/>
            <a:r>
              <a:rPr lang="en-US" dirty="0"/>
              <a:t>Wavy: Wavy, nebuly, urdy</a:t>
            </a:r>
          </a:p>
          <a:p>
            <a:pPr lvl="3"/>
            <a:r>
              <a:rPr lang="en-US" dirty="0"/>
              <a:t>Long: Rayonny</a:t>
            </a:r>
          </a:p>
          <a:p>
            <a:pPr lvl="3"/>
            <a:r>
              <a:rPr lang="en-US" dirty="0"/>
              <a:t>Jagged: indented, engrailed, invected, dancetty, lozengy</a:t>
            </a:r>
          </a:p>
          <a:p>
            <a:pPr lvl="3"/>
            <a:r>
              <a:rPr lang="en-US" dirty="0"/>
              <a:t>Other: bevilled, potenty, flory-counterflory, indented fleury at the points, left step/right step, rompu, triangular</a:t>
            </a:r>
          </a:p>
          <a:p>
            <a:pPr lvl="2"/>
            <a:r>
              <a:rPr lang="en-US" dirty="0" smtClean="0"/>
              <a:t>Note: all lines in Jagged and Other families have DC from each other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20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to the field (A5G1)</a:t>
            </a:r>
          </a:p>
          <a:p>
            <a:pPr lvl="1"/>
            <a:r>
              <a:rPr lang="en-US" dirty="0"/>
              <a:t>Change of style of  partition line (A5G1c)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43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4982" y="6362504"/>
            <a:ext cx="1738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DC vs. other two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598" y="3362085"/>
            <a:ext cx="2433602" cy="2925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479" y="3352800"/>
            <a:ext cx="2433601" cy="29441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2800"/>
            <a:ext cx="2433601" cy="29441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61596" y="6362504"/>
            <a:ext cx="20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 DC </a:t>
            </a:r>
            <a:r>
              <a:rPr lang="en-US" dirty="0" err="1" smtClean="0"/>
              <a:t>vs</a:t>
            </a:r>
            <a:r>
              <a:rPr lang="en-US" dirty="0" smtClean="0"/>
              <a:t> each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to the field (A5G1)</a:t>
            </a:r>
          </a:p>
          <a:p>
            <a:pPr lvl="1"/>
            <a:r>
              <a:rPr lang="en-US" dirty="0"/>
              <a:t>Change of </a:t>
            </a:r>
            <a:r>
              <a:rPr lang="en-US" dirty="0" smtClean="0"/>
              <a:t>number of pieces (A5G1d)</a:t>
            </a:r>
            <a:endParaRPr lang="en-US" dirty="0"/>
          </a:p>
          <a:p>
            <a:pPr lvl="2"/>
            <a:r>
              <a:rPr lang="en-US" dirty="0" smtClean="0"/>
              <a:t>Changing the number of pieces into which the field is divided</a:t>
            </a:r>
          </a:p>
          <a:p>
            <a:pPr lvl="2"/>
            <a:r>
              <a:rPr lang="en-US" dirty="0" smtClean="0"/>
              <a:t>DC only for difference between 1, 2, 3, 4, and any other number</a:t>
            </a:r>
          </a:p>
          <a:p>
            <a:pPr lvl="3"/>
            <a:r>
              <a:rPr lang="en-US" dirty="0" smtClean="0"/>
              <a:t>So DC between 3 and 5, but not between 5 and 6</a:t>
            </a:r>
          </a:p>
          <a:p>
            <a:pPr lvl="3"/>
            <a:r>
              <a:rPr lang="en-US" dirty="0" smtClean="0"/>
              <a:t>Special rule for Party of Six</a:t>
            </a:r>
          </a:p>
          <a:p>
            <a:pPr lvl="3"/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0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to the field (A5G1)</a:t>
            </a:r>
          </a:p>
          <a:p>
            <a:pPr lvl="1"/>
            <a:r>
              <a:rPr lang="en-US" dirty="0"/>
              <a:t>Change of number of pieces (A5G1d)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6362504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52800"/>
            <a:ext cx="2441521" cy="2953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352800"/>
            <a:ext cx="2441521" cy="295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7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to the field (A5G1)</a:t>
            </a:r>
          </a:p>
          <a:p>
            <a:pPr lvl="1"/>
            <a:r>
              <a:rPr lang="en-US" dirty="0"/>
              <a:t>Change of number of pieces (A5G1d)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6362504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04" y="3352800"/>
            <a:ext cx="2433597" cy="2944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24" y="3352800"/>
            <a:ext cx="2433597" cy="294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to the field (A5G1)</a:t>
            </a:r>
          </a:p>
          <a:p>
            <a:pPr lvl="1"/>
            <a:r>
              <a:rPr lang="en-US" dirty="0"/>
              <a:t>Change of number of pieces (A5G1d)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0097" y="6352244"/>
            <a:ext cx="774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 DC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24" y="3352800"/>
            <a:ext cx="2479299" cy="2999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53" y="3352800"/>
            <a:ext cx="2479299" cy="299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0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Changes to the field (A5G1)</a:t>
            </a:r>
          </a:p>
          <a:p>
            <a:pPr lvl="1"/>
            <a:r>
              <a:rPr lang="en-US" dirty="0" smtClean="0"/>
              <a:t>Fieldless Armory (A5G1e)</a:t>
            </a:r>
          </a:p>
          <a:p>
            <a:pPr lvl="2"/>
            <a:r>
              <a:rPr lang="en-US" dirty="0" smtClean="0"/>
              <a:t>Badges can be registered as Fieldless, meaning that no field is defined, just charges</a:t>
            </a:r>
          </a:p>
          <a:p>
            <a:pPr lvl="2"/>
            <a:r>
              <a:rPr lang="en-US" dirty="0" smtClean="0"/>
              <a:t>All fieldless armory gets an automatic DC for the field against any other armory, including other fieldless badges</a:t>
            </a:r>
          </a:p>
          <a:p>
            <a:pPr lvl="2"/>
            <a:r>
              <a:rPr lang="en-US" dirty="0" smtClean="0"/>
              <a:t>Tinctureless Armory</a:t>
            </a:r>
          </a:p>
          <a:p>
            <a:pPr lvl="3"/>
            <a:r>
              <a:rPr lang="en-US" dirty="0" smtClean="0"/>
              <a:t>Considered a variant of fieldless, and gets the same field DC</a:t>
            </a:r>
          </a:p>
          <a:p>
            <a:pPr lvl="3"/>
            <a:r>
              <a:rPr lang="en-US" dirty="0" smtClean="0"/>
              <a:t>Does not get any other DCs related to tincture</a:t>
            </a:r>
          </a:p>
          <a:p>
            <a:pPr lvl="1"/>
            <a:r>
              <a:rPr lang="en-US" dirty="0" smtClean="0"/>
              <a:t>Remember, maximum one DC for </a:t>
            </a:r>
            <a:r>
              <a:rPr lang="en-US" smtClean="0"/>
              <a:t>the field!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Adding or removing a charge group(A5G2)</a:t>
            </a:r>
            <a:endParaRPr lang="en-US" dirty="0"/>
          </a:p>
          <a:p>
            <a:pPr lvl="1"/>
            <a:r>
              <a:rPr lang="en-US" dirty="0" smtClean="0"/>
              <a:t>A DC is granted for adding or removing</a:t>
            </a:r>
          </a:p>
          <a:p>
            <a:pPr lvl="2"/>
            <a:r>
              <a:rPr lang="en-US" dirty="0" smtClean="0"/>
              <a:t>Secondary charge group</a:t>
            </a:r>
          </a:p>
          <a:p>
            <a:pPr lvl="2"/>
            <a:r>
              <a:rPr lang="en-US" dirty="0" smtClean="0"/>
              <a:t>Tertiary charge group</a:t>
            </a:r>
          </a:p>
          <a:p>
            <a:pPr lvl="2"/>
            <a:r>
              <a:rPr lang="en-US" dirty="0" smtClean="0"/>
              <a:t>Overall charge group</a:t>
            </a:r>
          </a:p>
          <a:p>
            <a:pPr lvl="2"/>
            <a:r>
              <a:rPr lang="en-US" dirty="0" smtClean="0"/>
              <a:t>(Adding a primary charge group is an 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Rules -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conflict check emblazons, not blazons</a:t>
            </a:r>
          </a:p>
          <a:p>
            <a:pPr lvl="1"/>
            <a:r>
              <a:rPr lang="en-US" dirty="0" smtClean="0"/>
              <a:t>Example</a:t>
            </a:r>
            <a:r>
              <a:rPr lang="en-US" dirty="0"/>
              <a:t>:  “Gules, three fesses ermine” is equivalent to “Barry gules and ermine”</a:t>
            </a:r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158198"/>
            <a:ext cx="2439302" cy="2951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58198"/>
            <a:ext cx="2439302" cy="29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0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or removing a charge group(A5G2)</a:t>
            </a:r>
          </a:p>
          <a:p>
            <a:pPr lvl="1"/>
            <a:r>
              <a:rPr lang="en-US" dirty="0" smtClean="0"/>
              <a:t>Secondary charge group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6362504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04" y="3352800"/>
            <a:ext cx="2433597" cy="2944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24" y="3352800"/>
            <a:ext cx="2433597" cy="29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or removing a charge group(A5G2)</a:t>
            </a:r>
          </a:p>
          <a:p>
            <a:pPr lvl="1"/>
            <a:r>
              <a:rPr lang="en-US" dirty="0" smtClean="0"/>
              <a:t>Secondary charge group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6362504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04" y="3352800"/>
            <a:ext cx="2433597" cy="2944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24" y="3352800"/>
            <a:ext cx="2433597" cy="29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1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or removing a charge group(A5G2)</a:t>
            </a:r>
          </a:p>
          <a:p>
            <a:pPr lvl="1"/>
            <a:r>
              <a:rPr lang="en-US" dirty="0" smtClean="0"/>
              <a:t>Secondary charge group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84947" y="6362504"/>
            <a:ext cx="332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 DC for removing charge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04" y="3352800"/>
            <a:ext cx="2433596" cy="2944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24" y="3352800"/>
            <a:ext cx="2433597" cy="29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0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or removing a charge group(A5G2)</a:t>
            </a:r>
          </a:p>
          <a:p>
            <a:pPr lvl="1"/>
            <a:r>
              <a:rPr lang="en-US" dirty="0" smtClean="0"/>
              <a:t>Secondary charge group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84947" y="6362504"/>
            <a:ext cx="332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 DC for removing charge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04" y="3352801"/>
            <a:ext cx="2433596" cy="2944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24" y="3352800"/>
            <a:ext cx="2433596" cy="29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0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or removing a charge group(A5G2)</a:t>
            </a:r>
          </a:p>
          <a:p>
            <a:pPr lvl="1"/>
            <a:r>
              <a:rPr lang="en-US" dirty="0" smtClean="0"/>
              <a:t>Secondary charge group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84947" y="6362504"/>
            <a:ext cx="332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 DC for removing charge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04" y="3352801"/>
            <a:ext cx="2433596" cy="2944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24" y="3352800"/>
            <a:ext cx="2433597" cy="29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4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or removing a charge group(A5G2)</a:t>
            </a:r>
          </a:p>
          <a:p>
            <a:pPr lvl="1"/>
            <a:r>
              <a:rPr lang="en-US" dirty="0" smtClean="0"/>
              <a:t>Overall charge group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6362504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04" y="3352800"/>
            <a:ext cx="2433597" cy="2944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24" y="3352800"/>
            <a:ext cx="2433596" cy="29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2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or removing a charge group(A5G2)</a:t>
            </a:r>
          </a:p>
          <a:p>
            <a:pPr lvl="1"/>
            <a:r>
              <a:rPr lang="en-US" dirty="0" smtClean="0"/>
              <a:t>Add overall charge group</a:t>
            </a:r>
          </a:p>
          <a:p>
            <a:pPr lvl="1"/>
            <a:r>
              <a:rPr lang="en-US" dirty="0" smtClean="0"/>
              <a:t>Remove secondary charge group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89757" y="636250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 DCs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04" y="3352800"/>
            <a:ext cx="2433596" cy="2944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24" y="3352800"/>
            <a:ext cx="2433596" cy="29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or removing a charge group(A5G2)</a:t>
            </a:r>
          </a:p>
          <a:p>
            <a:pPr lvl="1"/>
            <a:r>
              <a:rPr lang="en-US" dirty="0" smtClean="0"/>
              <a:t>Adding a tertiary charge group</a:t>
            </a:r>
          </a:p>
          <a:p>
            <a:pPr lvl="2"/>
            <a:r>
              <a:rPr lang="en-US" dirty="0" smtClean="0"/>
              <a:t>Tertiary groups are comparable if they are on the same type of underlying charge</a:t>
            </a:r>
          </a:p>
          <a:p>
            <a:pPr lvl="3"/>
            <a:r>
              <a:rPr lang="en-US" dirty="0" smtClean="0"/>
              <a:t>Primary</a:t>
            </a:r>
          </a:p>
          <a:p>
            <a:pPr lvl="3"/>
            <a:r>
              <a:rPr lang="en-US" dirty="0" smtClean="0"/>
              <a:t>Secondary</a:t>
            </a:r>
          </a:p>
          <a:p>
            <a:pPr lvl="3"/>
            <a:r>
              <a:rPr lang="en-US" dirty="0" smtClean="0"/>
              <a:t>Overall</a:t>
            </a:r>
          </a:p>
          <a:p>
            <a:pPr lvl="2"/>
            <a:r>
              <a:rPr lang="en-US" dirty="0" smtClean="0"/>
              <a:t>Adding or removing a comparable charge group is a DC</a:t>
            </a:r>
          </a:p>
        </p:txBody>
      </p:sp>
    </p:spTree>
    <p:extLst>
      <p:ext uri="{BB962C8B-B14F-4D97-AF65-F5344CB8AC3E}">
        <p14:creationId xmlns:p14="http://schemas.microsoft.com/office/powerpoint/2010/main" val="33049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or removing a charge group(A5G2)</a:t>
            </a:r>
          </a:p>
          <a:p>
            <a:pPr lvl="1"/>
            <a:r>
              <a:rPr lang="en-US" dirty="0" smtClean="0"/>
              <a:t>Tertiary charge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6362504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04" y="3352801"/>
            <a:ext cx="2433596" cy="2944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24" y="3352801"/>
            <a:ext cx="2433596" cy="294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7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or removing a charge group(A5G2)</a:t>
            </a:r>
          </a:p>
          <a:p>
            <a:pPr lvl="1"/>
            <a:r>
              <a:rPr lang="en-US" dirty="0" smtClean="0"/>
              <a:t>Tertiary charge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6362504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04" y="3352801"/>
            <a:ext cx="2433596" cy="2944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24" y="3352801"/>
            <a:ext cx="2433595" cy="294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Rules -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conflict check emblazons, not blazons</a:t>
            </a:r>
          </a:p>
          <a:p>
            <a:pPr lvl="1"/>
            <a:r>
              <a:rPr lang="en-US" dirty="0" smtClean="0"/>
              <a:t>Example</a:t>
            </a:r>
            <a:r>
              <a:rPr lang="en-US" dirty="0"/>
              <a:t>:  </a:t>
            </a:r>
            <a:r>
              <a:rPr lang="en-US" dirty="0" smtClean="0"/>
              <a:t>“Gules, a fess Or” </a:t>
            </a:r>
            <a:r>
              <a:rPr lang="en-US" dirty="0"/>
              <a:t>is </a:t>
            </a:r>
            <a:r>
              <a:rPr lang="en-US" dirty="0" smtClean="0"/>
              <a:t>not equivalent </a:t>
            </a:r>
            <a:r>
              <a:rPr lang="en-US" dirty="0"/>
              <a:t>to </a:t>
            </a:r>
            <a:r>
              <a:rPr lang="en-US" dirty="0" smtClean="0"/>
              <a:t>“Or, a chief and base gules”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30" y="3276600"/>
            <a:ext cx="2439301" cy="29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or removing a charge group(A5G2)</a:t>
            </a:r>
          </a:p>
          <a:p>
            <a:pPr lvl="1"/>
            <a:r>
              <a:rPr lang="en-US" dirty="0" smtClean="0"/>
              <a:t>Added a tertiary charge group on a primary</a:t>
            </a:r>
          </a:p>
          <a:p>
            <a:pPr lvl="1"/>
            <a:r>
              <a:rPr lang="en-US" dirty="0" smtClean="0"/>
              <a:t>Removed a tertiary charge group on a secondary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9757" y="636250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 DCs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04" y="3352801"/>
            <a:ext cx="2433595" cy="2944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24" y="3352801"/>
            <a:ext cx="2433595" cy="294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2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of tincture within a charge group (A5G3)</a:t>
            </a:r>
          </a:p>
          <a:p>
            <a:pPr lvl="1"/>
            <a:r>
              <a:rPr lang="en-US" dirty="0" smtClean="0"/>
              <a:t>DC for changing the tincture of one half or more of any charge group</a:t>
            </a:r>
          </a:p>
          <a:p>
            <a:pPr lvl="2"/>
            <a:r>
              <a:rPr lang="en-US" dirty="0" smtClean="0"/>
              <a:t>Either by count or by “area”</a:t>
            </a:r>
            <a:endParaRPr lang="en-US" dirty="0"/>
          </a:p>
          <a:p>
            <a:pPr lvl="1"/>
            <a:r>
              <a:rPr lang="en-US" dirty="0" smtClean="0"/>
              <a:t>Mostly the same rules as for the field</a:t>
            </a:r>
          </a:p>
          <a:p>
            <a:pPr lvl="1"/>
            <a:r>
              <a:rPr lang="en-US" dirty="0" smtClean="0"/>
              <a:t>Only one DC for change of tincture within a single charge group, though multiple DCs for changes of tincture of different charge groups</a:t>
            </a:r>
          </a:p>
        </p:txBody>
      </p:sp>
    </p:spTree>
    <p:extLst>
      <p:ext uri="{BB962C8B-B14F-4D97-AF65-F5344CB8AC3E}">
        <p14:creationId xmlns:p14="http://schemas.microsoft.com/office/powerpoint/2010/main" val="29796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 of tincture within a charge group (A5G3)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599" y="6362504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04" y="3352801"/>
            <a:ext cx="2433595" cy="2944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24" y="3352801"/>
            <a:ext cx="2433595" cy="294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 of tincture within a charge group (A5G3)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71560" y="6362504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Only one DC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04" y="3352801"/>
            <a:ext cx="2433594" cy="2944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24" y="3352801"/>
            <a:ext cx="2433594" cy="294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 of tincture within a charge group (A5G3)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54592" y="6362504"/>
            <a:ext cx="98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Two DCs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04" y="3352801"/>
            <a:ext cx="2433594" cy="2944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24" y="3352801"/>
            <a:ext cx="2433594" cy="294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of type within a charge group (A5G4)</a:t>
            </a:r>
          </a:p>
          <a:p>
            <a:pPr lvl="1"/>
            <a:r>
              <a:rPr lang="en-US" dirty="0" smtClean="0"/>
              <a:t>DC for change of type of at least half of any charge group</a:t>
            </a:r>
          </a:p>
          <a:p>
            <a:pPr lvl="1"/>
            <a:r>
              <a:rPr lang="en-US" dirty="0" smtClean="0"/>
              <a:t>Only one DC for change of type in any one </a:t>
            </a:r>
            <a:r>
              <a:rPr lang="en-US" dirty="0"/>
              <a:t>charge </a:t>
            </a:r>
            <a:r>
              <a:rPr lang="en-US" dirty="0" smtClean="0"/>
              <a:t>group, though </a:t>
            </a:r>
            <a:r>
              <a:rPr lang="en-US" dirty="0"/>
              <a:t>multiple DCs for changes of </a:t>
            </a:r>
            <a:r>
              <a:rPr lang="en-US" dirty="0" smtClean="0"/>
              <a:t>type of </a:t>
            </a:r>
            <a:r>
              <a:rPr lang="en-US" dirty="0"/>
              <a:t>different charge </a:t>
            </a:r>
            <a:r>
              <a:rPr lang="en-US" dirty="0" smtClean="0"/>
              <a:t>groups</a:t>
            </a:r>
          </a:p>
          <a:p>
            <a:pPr lvl="1"/>
            <a:r>
              <a:rPr lang="en-US" dirty="0" smtClean="0"/>
              <a:t>A change of type between primary charges may grant a DC even if the change is not sufficient to grant an SC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38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 of type within a charge group (A5G4)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76706" y="6362504"/>
            <a:ext cx="1536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DC, but not SC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04" y="3352801"/>
            <a:ext cx="2433594" cy="2944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24" y="3352801"/>
            <a:ext cx="2433593" cy="294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 of type within a charge group (A5G4)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76600" y="6362504"/>
            <a:ext cx="393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Two DCs – one for type, one for tincture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04" y="3352801"/>
            <a:ext cx="2433594" cy="2944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24" y="3352801"/>
            <a:ext cx="2433594" cy="294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 of type within a charge group (A5G4)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02486" y="6362504"/>
            <a:ext cx="168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One DC for type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04" y="3352801"/>
            <a:ext cx="2433593" cy="2944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24" y="3352801"/>
            <a:ext cx="2433593" cy="294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of type within a charge group (A5G4)</a:t>
            </a:r>
          </a:p>
          <a:p>
            <a:pPr lvl="1"/>
            <a:r>
              <a:rPr lang="en-US" dirty="0" smtClean="0"/>
              <a:t>Changing the edge of an ordinary or simple geometric shape is considered a change in type and grants a DC but not an SC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083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Distinct Change (DC)</a:t>
            </a:r>
          </a:p>
          <a:p>
            <a:pPr lvl="1"/>
            <a:r>
              <a:rPr lang="en-US" dirty="0" smtClean="0"/>
              <a:t>A change equivalent to a single cadency step</a:t>
            </a:r>
          </a:p>
          <a:p>
            <a:pPr lvl="1"/>
            <a:r>
              <a:rPr lang="en-US" dirty="0" smtClean="0"/>
              <a:t>Two DCs are required to clear conflict</a:t>
            </a:r>
          </a:p>
          <a:p>
            <a:pPr lvl="1"/>
            <a:r>
              <a:rPr lang="en-US" dirty="0" smtClean="0"/>
              <a:t>In older precedents, may be called “significant difference”, “clear difference” (CD), or “clear visual difference” (CVD)</a:t>
            </a:r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 of type within a charge group (A5G4)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10" y="6362504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04" y="3352801"/>
            <a:ext cx="2433593" cy="2944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24" y="3352801"/>
            <a:ext cx="2433593" cy="294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of number within a charge group (A5G5)</a:t>
            </a:r>
          </a:p>
          <a:p>
            <a:pPr lvl="1"/>
            <a:r>
              <a:rPr lang="en-US" dirty="0" smtClean="0"/>
              <a:t>Works just like the SC change of number</a:t>
            </a:r>
          </a:p>
          <a:p>
            <a:pPr lvl="1"/>
            <a:r>
              <a:rPr lang="en-US" dirty="0" smtClean="0"/>
              <a:t>Applies to any charge group</a:t>
            </a:r>
          </a:p>
          <a:p>
            <a:pPr lvl="1"/>
            <a:r>
              <a:rPr lang="en-US" dirty="0" smtClean="0"/>
              <a:t>Grants DC For: 1, 2, 3, 4, 5, and 6+ (including semy)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893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Change of arrangement within a charge group (A5G6)</a:t>
            </a:r>
          </a:p>
          <a:p>
            <a:pPr lvl="1"/>
            <a:r>
              <a:rPr lang="en-US" dirty="0" smtClean="0"/>
              <a:t>Works just like the SC change of arrangement</a:t>
            </a:r>
          </a:p>
          <a:p>
            <a:pPr lvl="1"/>
            <a:r>
              <a:rPr lang="en-US" dirty="0" smtClean="0"/>
              <a:t>More arrangements get DCs than SCs</a:t>
            </a:r>
          </a:p>
          <a:p>
            <a:pPr lvl="1"/>
            <a:r>
              <a:rPr lang="en-US" dirty="0" smtClean="0"/>
              <a:t>Applies to any charge group</a:t>
            </a:r>
          </a:p>
          <a:p>
            <a:pPr lvl="1"/>
            <a:r>
              <a:rPr lang="en-US" dirty="0" smtClean="0"/>
              <a:t>Also gives DC for location on field</a:t>
            </a:r>
          </a:p>
          <a:p>
            <a:pPr lvl="2"/>
            <a:r>
              <a:rPr lang="en-US" dirty="0" smtClean="0"/>
              <a:t>Except for fieldless armory</a:t>
            </a:r>
          </a:p>
          <a:p>
            <a:pPr lvl="1"/>
            <a:r>
              <a:rPr lang="en-US" dirty="0" smtClean="0"/>
              <a:t>No DC for forced change of arrangement by field or other charges</a:t>
            </a:r>
          </a:p>
          <a:p>
            <a:pPr lvl="1"/>
            <a:r>
              <a:rPr lang="en-US" dirty="0" smtClean="0"/>
              <a:t>No DC for change of arrangement if charge type or number forces the change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272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 of arrangement within a charge group (A5G6)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14" y="6362504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04" y="3352801"/>
            <a:ext cx="2433592" cy="2944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24" y="3352801"/>
            <a:ext cx="2433592" cy="294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 of arrangement within a charge group (A5G6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Move is forced by the field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80389" y="6362504"/>
            <a:ext cx="352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 DC for arrangement, DC for field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04" y="3352801"/>
            <a:ext cx="2433592" cy="2944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24" y="3352801"/>
            <a:ext cx="2433592" cy="29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 of arrangement within a charge group (A5G6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Tertiaries moving from one charge to another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24152" y="6362504"/>
            <a:ext cx="204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DC for arrangement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04" y="3352801"/>
            <a:ext cx="2433592" cy="2944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24" y="3352801"/>
            <a:ext cx="2433591" cy="29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of posture or orientation within a charge group (A5G7)</a:t>
            </a:r>
          </a:p>
          <a:p>
            <a:pPr lvl="1"/>
            <a:r>
              <a:rPr lang="en-US" dirty="0" smtClean="0"/>
              <a:t>Works just like the SC change of posture</a:t>
            </a:r>
          </a:p>
          <a:p>
            <a:pPr lvl="1"/>
            <a:r>
              <a:rPr lang="en-US" dirty="0" smtClean="0"/>
              <a:t>More postures and orientations get DCs than SCs</a:t>
            </a:r>
          </a:p>
          <a:p>
            <a:pPr lvl="2"/>
            <a:r>
              <a:rPr lang="en-US" dirty="0" smtClean="0"/>
              <a:t>Listed in Appendix L</a:t>
            </a:r>
          </a:p>
          <a:p>
            <a:pPr lvl="1"/>
            <a:r>
              <a:rPr lang="en-US" dirty="0" smtClean="0"/>
              <a:t>Applies to any charge group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Addorsed</a:t>
            </a:r>
            <a:r>
              <a:rPr lang="en-US" dirty="0" smtClean="0"/>
              <a:t>” and “</a:t>
            </a:r>
            <a:r>
              <a:rPr lang="en-US" dirty="0" err="1" smtClean="0"/>
              <a:t>Respectant</a:t>
            </a:r>
            <a:r>
              <a:rPr lang="en-US" dirty="0" smtClean="0"/>
              <a:t>” can apply to any animate charges (or their parts), even if not comparable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39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Change (A5G)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 of posture or orientation within a charge group (A5G7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12695" y="6362504"/>
            <a:ext cx="406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One DC for type, one DC for arrangement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04" y="3352801"/>
            <a:ext cx="2433591" cy="2944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24" y="3352802"/>
            <a:ext cx="2433591" cy="294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2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“Half” of a charge group (A5C2d)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Defining “half” of a charge group</a:t>
            </a:r>
          </a:p>
          <a:p>
            <a:r>
              <a:rPr lang="en-US" dirty="0" smtClean="0"/>
              <a:t>Generally, the mathematical half</a:t>
            </a:r>
          </a:p>
          <a:p>
            <a:pPr lvl="1"/>
            <a:r>
              <a:rPr lang="en-US" dirty="0" smtClean="0"/>
              <a:t>If the group is made up of two charges, half is one</a:t>
            </a:r>
          </a:p>
          <a:p>
            <a:pPr lvl="1"/>
            <a:r>
              <a:rPr lang="en-US" dirty="0" smtClean="0"/>
              <a:t>If the group is made up of four charges, half is two</a:t>
            </a:r>
          </a:p>
          <a:p>
            <a:r>
              <a:rPr lang="en-US" dirty="0" smtClean="0"/>
              <a:t>However, in some cases, changing one of three charges counts as half:</a:t>
            </a:r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“Half” of a charge group (A5C2d)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However, in some cases, changing one of three charges counts as half:</a:t>
            </a:r>
          </a:p>
          <a:p>
            <a:pPr lvl="1"/>
            <a:r>
              <a:rPr lang="en-US" dirty="0" smtClean="0"/>
              <a:t>Three charges on a field arranged two-and-one</a:t>
            </a:r>
          </a:p>
          <a:p>
            <a:pPr lvl="2"/>
            <a:r>
              <a:rPr lang="en-US" dirty="0" smtClean="0"/>
              <a:t>Bottom charge is considered half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79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838646"/>
            <a:ext cx="2495756" cy="301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1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Substantial Change (SC)</a:t>
            </a:r>
          </a:p>
          <a:p>
            <a:pPr lvl="1"/>
            <a:r>
              <a:rPr lang="en-US" dirty="0" smtClean="0"/>
              <a:t>A single change greater than a single cadency step</a:t>
            </a:r>
          </a:p>
          <a:p>
            <a:pPr lvl="1"/>
            <a:r>
              <a:rPr lang="en-US" dirty="0" smtClean="0"/>
              <a:t>One SC is enough to clear conflict</a:t>
            </a:r>
          </a:p>
          <a:p>
            <a:pPr lvl="1"/>
            <a:r>
              <a:rPr lang="en-US" dirty="0" smtClean="0"/>
              <a:t>In older precedents, may be called “substantial difference” or “X.2”</a:t>
            </a:r>
          </a:p>
          <a:p>
            <a:r>
              <a:rPr lang="en-US" dirty="0" smtClean="0"/>
              <a:t>Changes smaller than a single cadency step</a:t>
            </a:r>
          </a:p>
          <a:p>
            <a:pPr lvl="1"/>
            <a:r>
              <a:rPr lang="en-US" dirty="0" smtClean="0"/>
              <a:t>Don’t contribute to clearing conflict</a:t>
            </a:r>
          </a:p>
          <a:p>
            <a:pPr lvl="1"/>
            <a:r>
              <a:rPr lang="en-US" dirty="0" smtClean="0"/>
              <a:t>Often called “artistic variations”</a:t>
            </a:r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5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“Half” of a charge group (A5C2d)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However, in some cases, changing one of three charges counts as half:</a:t>
            </a:r>
          </a:p>
          <a:p>
            <a:pPr lvl="1"/>
            <a:r>
              <a:rPr lang="en-US" dirty="0" smtClean="0"/>
              <a:t>Tertiary charge group of three charges on a central ordinary or chief, the centermost charge is considered half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80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908038"/>
            <a:ext cx="2438398" cy="294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“Half” of a charge group (A5C2d)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However, in some cases, changing one of three charges counts as half:</a:t>
            </a:r>
          </a:p>
          <a:p>
            <a:pPr lvl="1"/>
            <a:r>
              <a:rPr lang="en-US" dirty="0" smtClean="0"/>
              <a:t>Primary or secondary group split around a line of division or central ordinary that splits field into two parts, each section is considered half.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81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60" y="4191000"/>
            <a:ext cx="2133598" cy="258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2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“Half” of a charge group (A5C2d)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</a:t>
            </a:r>
            <a:r>
              <a:rPr lang="en-US" dirty="0"/>
              <a:t>one DC can be derived from changes to the smaller section that is considered half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71594" y="6362504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Only one DC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04" y="3352802"/>
            <a:ext cx="2433591" cy="2944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24" y="3352802"/>
            <a:ext cx="2433590" cy="294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Registerable vs. Authentic</a:t>
            </a:r>
          </a:p>
          <a:p>
            <a:pPr lvl="1"/>
            <a:r>
              <a:rPr lang="en-US" dirty="0" smtClean="0"/>
              <a:t>A submission must be </a:t>
            </a:r>
            <a:r>
              <a:rPr lang="en-US" dirty="0" err="1" smtClean="0"/>
              <a:t>registerable</a:t>
            </a:r>
            <a:r>
              <a:rPr lang="en-US" dirty="0" smtClean="0"/>
              <a:t>; it need not be authentic</a:t>
            </a:r>
          </a:p>
          <a:p>
            <a:pPr lvl="1"/>
            <a:r>
              <a:rPr lang="en-US" dirty="0" smtClean="0"/>
              <a:t>While we can encourage clients to design period-looking armory, we cannot, and should not, force the decision</a:t>
            </a:r>
          </a:p>
          <a:p>
            <a:pPr lvl="1"/>
            <a:r>
              <a:rPr lang="en-US" dirty="0" smtClean="0"/>
              <a:t>If a client is set on a registerable but not very authentic submission, you should process it!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Customer Service</a:t>
            </a:r>
          </a:p>
          <a:p>
            <a:pPr lvl="1"/>
            <a:r>
              <a:rPr lang="en-US" dirty="0" smtClean="0"/>
              <a:t>It is our job to help our clients</a:t>
            </a:r>
          </a:p>
          <a:p>
            <a:pPr lvl="1"/>
            <a:r>
              <a:rPr lang="en-US" dirty="0" smtClean="0"/>
              <a:t>We are here to make registrations happen, not prevent them from happening</a:t>
            </a:r>
          </a:p>
          <a:p>
            <a:pPr lvl="1"/>
            <a:r>
              <a:rPr lang="en-US" dirty="0" smtClean="0"/>
              <a:t>When consulting, help clients create registerable submissions </a:t>
            </a:r>
            <a:r>
              <a:rPr lang="en-US" b="1" i="1" dirty="0" smtClean="0"/>
              <a:t>they </a:t>
            </a:r>
            <a:r>
              <a:rPr lang="en-US" dirty="0" smtClean="0"/>
              <a:t>like</a:t>
            </a:r>
          </a:p>
          <a:p>
            <a:pPr lvl="1"/>
            <a:r>
              <a:rPr lang="en-US" dirty="0" smtClean="0"/>
              <a:t>When commenting, look for reasons to allow registration, not prohibit it</a:t>
            </a:r>
          </a:p>
          <a:p>
            <a:pPr lvl="1"/>
            <a:r>
              <a:rPr lang="en-US" dirty="0" smtClean="0"/>
              <a:t>Heralds want a reputation for being helpful, not obstructionist!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Elmet</a:t>
            </a:r>
            <a:r>
              <a:rPr lang="en-US" dirty="0" smtClean="0"/>
              <a:t> Herald – I am the East Kingdom heraldic education deputy</a:t>
            </a:r>
          </a:p>
          <a:p>
            <a:r>
              <a:rPr lang="en-US" dirty="0" smtClean="0"/>
              <a:t>elmet@eastkingdom.org</a:t>
            </a:r>
          </a:p>
          <a:p>
            <a:r>
              <a:rPr lang="en-US" dirty="0" smtClean="0">
                <a:hlinkClick r:id="rId2"/>
              </a:rPr>
              <a:t>jgalak@gmail.com</a:t>
            </a:r>
            <a:endParaRPr lang="en-US" dirty="0" smtClean="0"/>
          </a:p>
          <a:p>
            <a:r>
              <a:rPr lang="en-US" dirty="0"/>
              <a:t>This handout can be found at:</a:t>
            </a:r>
          </a:p>
          <a:p>
            <a:pPr lvl="1"/>
            <a:r>
              <a:rPr lang="en-US" dirty="0"/>
              <a:t>http://</a:t>
            </a:r>
            <a:r>
              <a:rPr lang="en-US" dirty="0" smtClean="0"/>
              <a:t>www.yehudaheraldry.com/ekhu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6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Substantial Change (A5E)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single Substantial Change is enough to clear conflict between two pieces of armory</a:t>
            </a:r>
          </a:p>
          <a:p>
            <a:r>
              <a:rPr lang="en-US" dirty="0" smtClean="0"/>
              <a:t>Substantial Changes generally apply only to the primary charge group</a:t>
            </a:r>
          </a:p>
          <a:p>
            <a:pPr lvl="1"/>
            <a:r>
              <a:rPr lang="en-US" dirty="0" smtClean="0"/>
              <a:t>Except field-primary armory</a:t>
            </a:r>
          </a:p>
          <a:p>
            <a:r>
              <a:rPr lang="en-US" dirty="0" smtClean="0"/>
              <a:t>When conflict checking, always look for a Substantial Change first!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4562EAF-69B6-4E26-89B8-AE259A8FE5E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74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10012</TotalTime>
  <Words>3550</Words>
  <Application>Microsoft Office PowerPoint</Application>
  <PresentationFormat>On-screen Show (4:3)</PresentationFormat>
  <Paragraphs>615</Paragraphs>
  <Slides>85</Slides>
  <Notes>81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Office Theme</vt:lpstr>
      <vt:lpstr>Armory 103 – Conflict Rules</vt:lpstr>
      <vt:lpstr>Prerequisites</vt:lpstr>
      <vt:lpstr>Basics</vt:lpstr>
      <vt:lpstr>Basics</vt:lpstr>
      <vt:lpstr>Conflict Rules - Basics</vt:lpstr>
      <vt:lpstr>Conflict Rules - Basics</vt:lpstr>
      <vt:lpstr>Definitions</vt:lpstr>
      <vt:lpstr>Definitions</vt:lpstr>
      <vt:lpstr>Substantial Change (A5E)</vt:lpstr>
      <vt:lpstr>Substantial Change (A5E)</vt:lpstr>
      <vt:lpstr>Substantial Change (A5E)</vt:lpstr>
      <vt:lpstr>Substantial Change (A5E)</vt:lpstr>
      <vt:lpstr>Substantial Change (A5E)</vt:lpstr>
      <vt:lpstr>Substantial Change (A5E)</vt:lpstr>
      <vt:lpstr>Substantial Change (A5E)</vt:lpstr>
      <vt:lpstr>Substantial Change (A5E)</vt:lpstr>
      <vt:lpstr>Substantial Change (A5E)</vt:lpstr>
      <vt:lpstr>Substantial Change (A5E)</vt:lpstr>
      <vt:lpstr>Substantial Change (A5E)</vt:lpstr>
      <vt:lpstr>Substantial Change (A5E)</vt:lpstr>
      <vt:lpstr>Substantial Change (A5E)</vt:lpstr>
      <vt:lpstr>Substantial Change (A5E)</vt:lpstr>
      <vt:lpstr>Substantial Change (A5E)</vt:lpstr>
      <vt:lpstr>Substantial Change (A5E)</vt:lpstr>
      <vt:lpstr>Substantial Change (A5E)</vt:lpstr>
      <vt:lpstr>Substantial Change (A5E)</vt:lpstr>
      <vt:lpstr>Substantial Change (A5E)</vt:lpstr>
      <vt:lpstr>Substantial Change (A5E)</vt:lpstr>
      <vt:lpstr>Substantial Change (A5E)</vt:lpstr>
      <vt:lpstr>Substantial Change (A5E)</vt:lpstr>
      <vt:lpstr>Substantial Change (A5E)</vt:lpstr>
      <vt:lpstr>Substantial Change (A5E)</vt:lpstr>
      <vt:lpstr>Substantial Change (A5E)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Distinct Change (A5G)</vt:lpstr>
      <vt:lpstr>“Half” of a charge group (A5C2d)</vt:lpstr>
      <vt:lpstr>“Half” of a charge group (A5C2d)</vt:lpstr>
      <vt:lpstr>“Half” of a charge group (A5C2d)</vt:lpstr>
      <vt:lpstr>“Half” of a charge group (A5C2d)</vt:lpstr>
      <vt:lpstr>“Half” of a charge group (A5C2d)</vt:lpstr>
      <vt:lpstr>Final Thoughts</vt:lpstr>
      <vt:lpstr>Final Thoughts</vt:lpstr>
      <vt:lpstr>About 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you want to be a (book) herald? Part II - Armory</dc:title>
  <dc:creator>Juliean Galak</dc:creator>
  <cp:lastModifiedBy>Juliean Galak</cp:lastModifiedBy>
  <cp:revision>222</cp:revision>
  <cp:lastPrinted>2013-12-03T03:43:05Z</cp:lastPrinted>
  <dcterms:created xsi:type="dcterms:W3CDTF">2013-06-02T23:13:31Z</dcterms:created>
  <dcterms:modified xsi:type="dcterms:W3CDTF">2013-12-03T03:45:16Z</dcterms:modified>
</cp:coreProperties>
</file>